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8" r:id="rId2"/>
    <p:sldId id="299" r:id="rId3"/>
    <p:sldId id="327" r:id="rId4"/>
    <p:sldId id="332" r:id="rId5"/>
    <p:sldId id="333" r:id="rId6"/>
    <p:sldId id="334" r:id="rId7"/>
    <p:sldId id="335" r:id="rId8"/>
    <p:sldId id="336" r:id="rId9"/>
    <p:sldId id="337" r:id="rId10"/>
    <p:sldId id="338" r:id="rId11"/>
    <p:sldId id="339" r:id="rId12"/>
    <p:sldId id="340" r:id="rId13"/>
    <p:sldId id="341" r:id="rId14"/>
    <p:sldId id="330" r:id="rId15"/>
    <p:sldId id="342" r:id="rId16"/>
    <p:sldId id="343" r:id="rId17"/>
    <p:sldId id="331" r:id="rId18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6426D9-8220-434A-8666-3F8805D79F1C}" v="1" dt="2020-09-17T01:33:37.4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94660"/>
  </p:normalViewPr>
  <p:slideViewPr>
    <p:cSldViewPr snapToGrid="0">
      <p:cViewPr varScale="1">
        <p:scale>
          <a:sx n="63" d="100"/>
          <a:sy n="63" d="100"/>
        </p:scale>
        <p:origin x="54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ti mohtar" userId="fa34d19df649bcae" providerId="LiveId" clId="{2D4B03D1-5F17-4E1C-8C8D-AD5B82A89446}"/>
    <pc:docChg chg="modSld">
      <pc:chgData name="siti mohtar" userId="fa34d19df649bcae" providerId="LiveId" clId="{2D4B03D1-5F17-4E1C-8C8D-AD5B82A89446}" dt="2020-09-02T06:03:26.778" v="6" actId="1076"/>
      <pc:docMkLst>
        <pc:docMk/>
      </pc:docMkLst>
      <pc:sldChg chg="modSp mod">
        <pc:chgData name="siti mohtar" userId="fa34d19df649bcae" providerId="LiveId" clId="{2D4B03D1-5F17-4E1C-8C8D-AD5B82A89446}" dt="2020-09-02T05:41:25.502" v="0" actId="20577"/>
        <pc:sldMkLst>
          <pc:docMk/>
          <pc:sldMk cId="3826437693" sldId="308"/>
        </pc:sldMkLst>
        <pc:spChg chg="mod">
          <ac:chgData name="siti mohtar" userId="fa34d19df649bcae" providerId="LiveId" clId="{2D4B03D1-5F17-4E1C-8C8D-AD5B82A89446}" dt="2020-09-02T05:41:25.502" v="0" actId="20577"/>
          <ac:spMkLst>
            <pc:docMk/>
            <pc:sldMk cId="3826437693" sldId="308"/>
            <ac:spMk id="12" creationId="{F62746EF-DB2C-42D3-A4D4-B10E3DFD786D}"/>
          </ac:spMkLst>
        </pc:spChg>
      </pc:sldChg>
      <pc:sldChg chg="modSp mod">
        <pc:chgData name="siti mohtar" userId="fa34d19df649bcae" providerId="LiveId" clId="{2D4B03D1-5F17-4E1C-8C8D-AD5B82A89446}" dt="2020-09-02T06:03:26.778" v="6" actId="1076"/>
        <pc:sldMkLst>
          <pc:docMk/>
          <pc:sldMk cId="2516906751" sldId="332"/>
        </pc:sldMkLst>
        <pc:spChg chg="mod">
          <ac:chgData name="siti mohtar" userId="fa34d19df649bcae" providerId="LiveId" clId="{2D4B03D1-5F17-4E1C-8C8D-AD5B82A89446}" dt="2020-09-02T06:03:26.778" v="6" actId="1076"/>
          <ac:spMkLst>
            <pc:docMk/>
            <pc:sldMk cId="2516906751" sldId="332"/>
            <ac:spMk id="2" creationId="{E121B1D1-D6B8-4EF4-93EC-1E56217CD17A}"/>
          </ac:spMkLst>
        </pc:spChg>
      </pc:sldChg>
    </pc:docChg>
  </pc:docChgLst>
  <pc:docChgLst>
    <pc:chgData name="siti mohtar" userId="fa34d19df649bcae" providerId="LiveId" clId="{D6582375-B1FB-42AC-AFEE-634331DD2807}"/>
    <pc:docChg chg="custSel modSld">
      <pc:chgData name="siti mohtar" userId="fa34d19df649bcae" providerId="LiveId" clId="{D6582375-B1FB-42AC-AFEE-634331DD2807}" dt="2020-07-16T02:48:21.692" v="77"/>
      <pc:docMkLst>
        <pc:docMk/>
      </pc:docMkLst>
      <pc:sldChg chg="addSp delSp modSp mod">
        <pc:chgData name="siti mohtar" userId="fa34d19df649bcae" providerId="LiveId" clId="{D6582375-B1FB-42AC-AFEE-634331DD2807}" dt="2020-07-16T02:48:21.692" v="77"/>
        <pc:sldMkLst>
          <pc:docMk/>
          <pc:sldMk cId="1571117689" sldId="330"/>
        </pc:sldMkLst>
        <pc:spChg chg="mod">
          <ac:chgData name="siti mohtar" userId="fa34d19df649bcae" providerId="LiveId" clId="{D6582375-B1FB-42AC-AFEE-634331DD2807}" dt="2020-07-16T02:48:04.802" v="74" actId="14100"/>
          <ac:spMkLst>
            <pc:docMk/>
            <pc:sldMk cId="1571117689" sldId="330"/>
            <ac:spMk id="4" creationId="{6FC78692-646B-4A19-BBC3-9E0649C2B188}"/>
          </ac:spMkLst>
        </pc:spChg>
        <pc:spChg chg="add del mod">
          <ac:chgData name="siti mohtar" userId="fa34d19df649bcae" providerId="LiveId" clId="{D6582375-B1FB-42AC-AFEE-634331DD2807}" dt="2020-07-16T02:48:10.695" v="76"/>
          <ac:spMkLst>
            <pc:docMk/>
            <pc:sldMk cId="1571117689" sldId="330"/>
            <ac:spMk id="6" creationId="{5CB3A59A-2723-4879-82EA-152303D3050B}"/>
          </ac:spMkLst>
        </pc:spChg>
        <pc:spChg chg="add mod">
          <ac:chgData name="siti mohtar" userId="fa34d19df649bcae" providerId="LiveId" clId="{D6582375-B1FB-42AC-AFEE-634331DD2807}" dt="2020-07-16T02:48:21.692" v="77"/>
          <ac:spMkLst>
            <pc:docMk/>
            <pc:sldMk cId="1571117689" sldId="330"/>
            <ac:spMk id="7" creationId="{6CA71C4B-1F6C-405D-B627-B9446EE4C2A4}"/>
          </ac:spMkLst>
        </pc:spChg>
      </pc:sldChg>
      <pc:sldChg chg="addSp modSp mod">
        <pc:chgData name="siti mohtar" userId="fa34d19df649bcae" providerId="LiveId" clId="{D6582375-B1FB-42AC-AFEE-634331DD2807}" dt="2020-07-16T02:41:30.532" v="1" actId="1076"/>
        <pc:sldMkLst>
          <pc:docMk/>
          <pc:sldMk cId="3344699929" sldId="335"/>
        </pc:sldMkLst>
        <pc:picChg chg="add mod">
          <ac:chgData name="siti mohtar" userId="fa34d19df649bcae" providerId="LiveId" clId="{D6582375-B1FB-42AC-AFEE-634331DD2807}" dt="2020-07-16T02:41:30.532" v="1" actId="1076"/>
          <ac:picMkLst>
            <pc:docMk/>
            <pc:sldMk cId="3344699929" sldId="335"/>
            <ac:picMk id="2" creationId="{F2019787-BBFC-4F76-B402-3650210A4F3E}"/>
          </ac:picMkLst>
        </pc:picChg>
      </pc:sldChg>
      <pc:sldChg chg="addSp modSp mod">
        <pc:chgData name="siti mohtar" userId="fa34d19df649bcae" providerId="LiveId" clId="{D6582375-B1FB-42AC-AFEE-634331DD2807}" dt="2020-07-16T02:42:38.686" v="6" actId="20577"/>
        <pc:sldMkLst>
          <pc:docMk/>
          <pc:sldMk cId="3517764348" sldId="336"/>
        </pc:sldMkLst>
        <pc:spChg chg="mod">
          <ac:chgData name="siti mohtar" userId="fa34d19df649bcae" providerId="LiveId" clId="{D6582375-B1FB-42AC-AFEE-634331DD2807}" dt="2020-07-16T02:42:15.922" v="2" actId="14100"/>
          <ac:spMkLst>
            <pc:docMk/>
            <pc:sldMk cId="3517764348" sldId="336"/>
            <ac:spMk id="4" creationId="{6FC78692-646B-4A19-BBC3-9E0649C2B188}"/>
          </ac:spMkLst>
        </pc:spChg>
        <pc:spChg chg="add mod">
          <ac:chgData name="siti mohtar" userId="fa34d19df649bcae" providerId="LiveId" clId="{D6582375-B1FB-42AC-AFEE-634331DD2807}" dt="2020-07-16T02:42:38.686" v="6" actId="20577"/>
          <ac:spMkLst>
            <pc:docMk/>
            <pc:sldMk cId="3517764348" sldId="336"/>
            <ac:spMk id="6" creationId="{69F133FF-EF7E-482F-9404-494FFBEB1EE8}"/>
          </ac:spMkLst>
        </pc:spChg>
      </pc:sldChg>
      <pc:sldChg chg="addSp modSp mod">
        <pc:chgData name="siti mohtar" userId="fa34d19df649bcae" providerId="LiveId" clId="{D6582375-B1FB-42AC-AFEE-634331DD2807}" dt="2020-07-16T02:44:40.989" v="33" actId="20577"/>
        <pc:sldMkLst>
          <pc:docMk/>
          <pc:sldMk cId="2147171015" sldId="339"/>
        </pc:sldMkLst>
        <pc:spChg chg="add mod">
          <ac:chgData name="siti mohtar" userId="fa34d19df649bcae" providerId="LiveId" clId="{D6582375-B1FB-42AC-AFEE-634331DD2807}" dt="2020-07-16T02:44:19.231" v="30" actId="20577"/>
          <ac:spMkLst>
            <pc:docMk/>
            <pc:sldMk cId="2147171015" sldId="339"/>
            <ac:spMk id="2" creationId="{6357F96A-3F53-45CA-A046-A4BC0807F72B}"/>
          </ac:spMkLst>
        </pc:spChg>
        <pc:spChg chg="mod">
          <ac:chgData name="siti mohtar" userId="fa34d19df649bcae" providerId="LiveId" clId="{D6582375-B1FB-42AC-AFEE-634331DD2807}" dt="2020-07-16T02:44:40.989" v="33" actId="20577"/>
          <ac:spMkLst>
            <pc:docMk/>
            <pc:sldMk cId="2147171015" sldId="339"/>
            <ac:spMk id="4" creationId="{6FC78692-646B-4A19-BBC3-9E0649C2B188}"/>
          </ac:spMkLst>
        </pc:spChg>
      </pc:sldChg>
      <pc:sldChg chg="addSp modSp mod">
        <pc:chgData name="siti mohtar" userId="fa34d19df649bcae" providerId="LiveId" clId="{D6582375-B1FB-42AC-AFEE-634331DD2807}" dt="2020-07-16T02:47:17.951" v="66" actId="20577"/>
        <pc:sldMkLst>
          <pc:docMk/>
          <pc:sldMk cId="2962251939" sldId="340"/>
        </pc:sldMkLst>
        <pc:spChg chg="add mod">
          <ac:chgData name="siti mohtar" userId="fa34d19df649bcae" providerId="LiveId" clId="{D6582375-B1FB-42AC-AFEE-634331DD2807}" dt="2020-07-16T02:47:03.198" v="58" actId="1076"/>
          <ac:spMkLst>
            <pc:docMk/>
            <pc:sldMk cId="2962251939" sldId="340"/>
            <ac:spMk id="2" creationId="{E6CA5D52-550C-45B0-8713-146E81CF2034}"/>
          </ac:spMkLst>
        </pc:spChg>
        <pc:spChg chg="mod">
          <ac:chgData name="siti mohtar" userId="fa34d19df649bcae" providerId="LiveId" clId="{D6582375-B1FB-42AC-AFEE-634331DD2807}" dt="2020-07-16T02:47:17.951" v="66" actId="20577"/>
          <ac:spMkLst>
            <pc:docMk/>
            <pc:sldMk cId="2962251939" sldId="340"/>
            <ac:spMk id="4" creationId="{6FC78692-646B-4A19-BBC3-9E0649C2B188}"/>
          </ac:spMkLst>
        </pc:spChg>
      </pc:sldChg>
      <pc:sldChg chg="addSp modSp mod">
        <pc:chgData name="siti mohtar" userId="fa34d19df649bcae" providerId="LiveId" clId="{D6582375-B1FB-42AC-AFEE-634331DD2807}" dt="2020-07-16T02:47:44.358" v="73" actId="20577"/>
        <pc:sldMkLst>
          <pc:docMk/>
          <pc:sldMk cId="3887318096" sldId="341"/>
        </pc:sldMkLst>
        <pc:spChg chg="mod">
          <ac:chgData name="siti mohtar" userId="fa34d19df649bcae" providerId="LiveId" clId="{D6582375-B1FB-42AC-AFEE-634331DD2807}" dt="2020-07-16T02:47:44.358" v="73" actId="20577"/>
          <ac:spMkLst>
            <pc:docMk/>
            <pc:sldMk cId="3887318096" sldId="341"/>
            <ac:spMk id="4" creationId="{6FC78692-646B-4A19-BBC3-9E0649C2B188}"/>
          </ac:spMkLst>
        </pc:spChg>
        <pc:spChg chg="add mod">
          <ac:chgData name="siti mohtar" userId="fa34d19df649bcae" providerId="LiveId" clId="{D6582375-B1FB-42AC-AFEE-634331DD2807}" dt="2020-07-16T02:47:37.949" v="68" actId="20577"/>
          <ac:spMkLst>
            <pc:docMk/>
            <pc:sldMk cId="3887318096" sldId="341"/>
            <ac:spMk id="6" creationId="{ECF7DC90-04DB-4A6A-86B9-28BA0182020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9FC6F-7360-4466-8028-00459FBD6A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AAAD28-59F1-4374-8005-F190431B7D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E320C-5D22-4809-AB15-844C67DC9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1F2B-32D6-42B8-82CD-73EAF58BC8AB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2BEE86-7613-40F4-83E5-519E35FC7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B9AE19-33B4-4585-B6A0-429C0E4C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24FC-D24B-4D7A-8DC4-517A5596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54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EF928-3282-4831-8EAD-AA50F62C5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DA374A-4A47-47C9-8479-B9D996EBB4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F1399-2DDD-46A3-B7F5-E73C05A41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1F2B-32D6-42B8-82CD-73EAF58BC8AB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477A0-3B77-4316-823D-86DBDBC85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54799-15F2-4EE7-A01E-1F41DAC98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24FC-D24B-4D7A-8DC4-517A5596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50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FA7F6B-B99D-4CA1-8A0E-C1403A4957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F0CC30-95A9-4AE8-AD9F-B3F434F1B4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BC3802-F7B4-4EEB-BF39-138A31B04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1F2B-32D6-42B8-82CD-73EAF58BC8AB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59D071-1DC2-4B17-A499-5F01BF0D1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D133AF-63AA-4E40-846F-D85C79E27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24FC-D24B-4D7A-8DC4-517A5596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938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30EDC-42E4-4F2D-8797-5057F9B3C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F74EF-168E-4A7F-BC64-0A75B335F9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20C64-67A2-459E-9FE4-04B476CE3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1F2B-32D6-42B8-82CD-73EAF58BC8AB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7DE9-1121-42F1-A751-C260BFBE4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47908C-B77F-4FD5-8B0F-2849DB7DC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24FC-D24B-4D7A-8DC4-517A5596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64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BFEFE-4953-45BA-A254-BD6CF6178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7B1D22-5F65-4C64-90B8-397E008F07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8C584B-6B49-4256-9B78-FA4D18525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1F2B-32D6-42B8-82CD-73EAF58BC8AB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24DD8-C4F2-4901-86FD-83ACC9F48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76D398-7C2C-46F6-B58A-242EC280F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24FC-D24B-4D7A-8DC4-517A5596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086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42AD0-66F9-4077-98A5-F508055B1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65F191-4F3A-4E0B-8F5A-4E0C55B05E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36E935-302A-4995-BEB1-054C655F91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A2298C-8F1A-481C-9C38-F33E0279D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1F2B-32D6-42B8-82CD-73EAF58BC8AB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D8880F-ABD6-4457-9C74-AC6D32DAD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FC92DD-FAE4-4A96-B33E-874306015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24FC-D24B-4D7A-8DC4-517A5596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314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9B052-E897-4739-B2F7-B4F6188C7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D2020-0325-4EC0-85D0-0E8BB5996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AE8D27-2B5F-4D0C-81A1-C22143ED8E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E467A2-7A77-4506-AA3D-9A282D1C78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E0AE3F-1BA7-48B9-B714-8772097C89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B22E7C-9E14-4332-90FE-03718F877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1F2B-32D6-42B8-82CD-73EAF58BC8AB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3B581D-3DBE-4C2F-9267-4A2EC23D6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60344C-9253-4EA0-B9AC-0BAC717FD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24FC-D24B-4D7A-8DC4-517A5596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999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08585-C115-4B65-9832-A13A9695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DE5FCE-46E5-4C42-946F-7138230A1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1F2B-32D6-42B8-82CD-73EAF58BC8AB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E6387F-F132-43AA-BE32-5006D8DA9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1A55CA-C071-46FD-94F6-13B2E71F6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24FC-D24B-4D7A-8DC4-517A5596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96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D15DCF-3F6E-4EE4-92D1-7D3188095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1F2B-32D6-42B8-82CD-73EAF58BC8AB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788B39-24EC-4570-9DA0-4B3BC0F06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AB00B0-2313-4880-880B-E3411FDD3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24FC-D24B-4D7A-8DC4-517A5596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538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6930F-BE9E-4D8D-B9A0-453C86589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991F2-6B23-442D-BC9F-10D634389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AE1166-3C7A-4BE7-9707-9B1E370CBB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AA888C-B2AA-44F9-AD35-5D0B737EF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1F2B-32D6-42B8-82CD-73EAF58BC8AB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4D8CD7-FE5A-4BA4-975D-C92740D12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F41A80-3E61-41B9-B403-C05A14349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24FC-D24B-4D7A-8DC4-517A5596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398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C78B4-463C-4365-A284-BB9E17CF8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264FBC-CE97-4B70-89D2-6D3CFDBA36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E8104E-19A0-48C0-9F48-EE63BDD1C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1A2A9C-F125-4F3B-BE8B-D903CD708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1F2B-32D6-42B8-82CD-73EAF58BC8AB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B4B21A-01EF-4B0C-B68B-689AC4A1A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433F9D-4283-4364-9DA0-78C8F5DFF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C24FC-D24B-4D7A-8DC4-517A5596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846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CB45D1-F4AF-48AE-9016-5A6E7197F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B7771E-401D-499A-B527-2C64C6562C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D151F-8524-4741-B0F7-78672A814A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21F2B-32D6-42B8-82CD-73EAF58BC8AB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9F4DE0-E2AA-44C5-AFFB-ADF5E1A6EA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2018C7-1DC6-4B71-BD52-CF8D96D228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C24FC-D24B-4D7A-8DC4-517A55962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344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2EF939D-0C4F-42BC-AB00-926554E4B1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66877" y="2829299"/>
            <a:ext cx="9144000" cy="1655762"/>
          </a:xfrm>
        </p:spPr>
        <p:txBody>
          <a:bodyPr/>
          <a:lstStyle/>
          <a:p>
            <a:r>
              <a:rPr lang="en-US" sz="4400" b="1" dirty="0"/>
              <a:t>Physical Treatments</a:t>
            </a:r>
          </a:p>
          <a:p>
            <a:endParaRPr lang="en-US" dirty="0"/>
          </a:p>
        </p:txBody>
      </p:sp>
      <p:sp>
        <p:nvSpPr>
          <p:cNvPr id="6" name="Flowchart: Manual Input 5">
            <a:extLst>
              <a:ext uri="{FF2B5EF4-FFF2-40B4-BE49-F238E27FC236}">
                <a16:creationId xmlns:a16="http://schemas.microsoft.com/office/drawing/2014/main" id="{3681B469-9E18-404A-AABC-BBB9F8F463CC}"/>
              </a:ext>
            </a:extLst>
          </p:cNvPr>
          <p:cNvSpPr/>
          <p:nvPr/>
        </p:nvSpPr>
        <p:spPr>
          <a:xfrm rot="5400000" flipH="1">
            <a:off x="1613340" y="-1613338"/>
            <a:ext cx="2490951" cy="5717628"/>
          </a:xfrm>
          <a:prstGeom prst="flowChartManualInpu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59E4D-DE5A-4153-98BF-26412B7FA4F9}"/>
              </a:ext>
            </a:extLst>
          </p:cNvPr>
          <p:cNvSpPr txBox="1"/>
          <p:nvPr/>
        </p:nvSpPr>
        <p:spPr>
          <a:xfrm>
            <a:off x="-84084" y="254060"/>
            <a:ext cx="52026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Training of Core Trainers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CPG Management of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Major Depressive Disorder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(Second Edition)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lowchart: Manual Input 8">
            <a:extLst>
              <a:ext uri="{FF2B5EF4-FFF2-40B4-BE49-F238E27FC236}">
                <a16:creationId xmlns:a16="http://schemas.microsoft.com/office/drawing/2014/main" id="{04564EC3-7995-4AEB-B812-36062193C5D9}"/>
              </a:ext>
            </a:extLst>
          </p:cNvPr>
          <p:cNvSpPr/>
          <p:nvPr/>
        </p:nvSpPr>
        <p:spPr>
          <a:xfrm rot="16200000" flipH="1">
            <a:off x="8936421" y="3602422"/>
            <a:ext cx="541284" cy="5969873"/>
          </a:xfrm>
          <a:prstGeom prst="flowChartManualInpu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lowchart: Manual Input 9">
            <a:extLst>
              <a:ext uri="{FF2B5EF4-FFF2-40B4-BE49-F238E27FC236}">
                <a16:creationId xmlns:a16="http://schemas.microsoft.com/office/drawing/2014/main" id="{84BD448B-6932-4A33-989F-5B2E140D7A1B}"/>
              </a:ext>
            </a:extLst>
          </p:cNvPr>
          <p:cNvSpPr/>
          <p:nvPr/>
        </p:nvSpPr>
        <p:spPr>
          <a:xfrm rot="5400000" flipH="1">
            <a:off x="3239815" y="2982313"/>
            <a:ext cx="635873" cy="7115501"/>
          </a:xfrm>
          <a:prstGeom prst="flowChartManualInp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30014C-D588-4FA3-9937-F9F11D1A9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8643" y="759794"/>
            <a:ext cx="3308770" cy="48705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2746EF-DB2C-42D3-A4D4-B10E3DFD786D}"/>
              </a:ext>
            </a:extLst>
          </p:cNvPr>
          <p:cNvSpPr txBox="1"/>
          <p:nvPr/>
        </p:nvSpPr>
        <p:spPr>
          <a:xfrm>
            <a:off x="1116612" y="3603655"/>
            <a:ext cx="657702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4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Dr.</a:t>
            </a:r>
            <a:r>
              <a:rPr kumimoji="0" lang="en-MY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Firdaus </a:t>
            </a:r>
            <a:r>
              <a:rPr kumimoji="0" lang="en-MY" sz="4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binti</a:t>
            </a:r>
            <a:r>
              <a:rPr kumimoji="0" lang="en-MY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Abdul </a:t>
            </a:r>
            <a:r>
              <a:rPr kumimoji="0" lang="en-MY" sz="4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Gani</a:t>
            </a:r>
            <a:endParaRPr kumimoji="0" lang="en-MY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Consultant Psychiatrist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MY" sz="3600" dirty="0">
                <a:solidFill>
                  <a:prstClr val="black"/>
                </a:solidFill>
                <a:latin typeface="Calibri" panose="020F0502020204030204"/>
              </a:rPr>
              <a:t>Hospital Sultan Haji Ahmad Shah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Temerloh</a:t>
            </a:r>
            <a:r>
              <a:rPr kumimoji="0" lang="en-MY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Pahang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6437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Electroconvulsive Therapy</a:t>
            </a:r>
            <a:r>
              <a:rPr lang="en-US" b="1" baseline="-25000" dirty="0"/>
              <a:t>7</a:t>
            </a:r>
            <a:r>
              <a:rPr lang="en-US" b="1" dirty="0"/>
              <a:t> 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3075E91-07BC-49F9-8E85-D331406839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342" y="2258918"/>
            <a:ext cx="10735315" cy="333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114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4000" b="1" dirty="0"/>
              <a:t>  </a:t>
            </a:r>
            <a:r>
              <a:rPr lang="en-US" b="1" dirty="0"/>
              <a:t>Repetitive Transcranial Magnetic Stimulation</a:t>
            </a:r>
            <a:r>
              <a:rPr lang="en-US" b="1" baseline="-25000" dirty="0"/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165599"/>
          </a:xfrm>
        </p:spPr>
        <p:txBody>
          <a:bodyPr>
            <a:normAutofit/>
          </a:bodyPr>
          <a:lstStyle/>
          <a:p>
            <a:pPr marL="346075" indent="-346075">
              <a:lnSpc>
                <a:spcPct val="80000"/>
              </a:lnSpc>
            </a:pPr>
            <a:r>
              <a:rPr lang="en-US" altLang="en-US" sz="3200" dirty="0" err="1"/>
              <a:t>rTMS</a:t>
            </a:r>
            <a:r>
              <a:rPr lang="en-US" altLang="en-US" sz="3200" dirty="0"/>
              <a:t> uses powerful &amp; focused magnetic field pulses to induce electrical currents in neural tissue through an inductor coil placed against the scalp. </a:t>
            </a:r>
          </a:p>
          <a:p>
            <a:pPr marL="346075" indent="-346075">
              <a:lnSpc>
                <a:spcPct val="80000"/>
              </a:lnSpc>
            </a:pPr>
            <a:r>
              <a:rPr lang="en-US" altLang="en-US" sz="3200" dirty="0"/>
              <a:t>No </a:t>
            </a:r>
            <a:r>
              <a:rPr lang="en-US" altLang="en-US" sz="3200" dirty="0" err="1"/>
              <a:t>anaesthesia</a:t>
            </a:r>
            <a:r>
              <a:rPr lang="en-US" altLang="en-US" sz="3200" dirty="0"/>
              <a:t> is required for this procedure. </a:t>
            </a:r>
          </a:p>
          <a:p>
            <a:pPr marL="346075" indent="-346075">
              <a:lnSpc>
                <a:spcPct val="80000"/>
              </a:lnSpc>
            </a:pPr>
            <a:r>
              <a:rPr lang="en-US" altLang="en-US" sz="3200" dirty="0"/>
              <a:t>According to standard protocols, </a:t>
            </a:r>
            <a:r>
              <a:rPr lang="en-US" altLang="en-US" sz="3200" dirty="0" err="1"/>
              <a:t>rTMS</a:t>
            </a:r>
            <a:r>
              <a:rPr lang="en-US" altLang="en-US" sz="3200" dirty="0"/>
              <a:t> is delivered once daily, five days/week. </a:t>
            </a:r>
          </a:p>
          <a:p>
            <a:pPr marL="346075" indent="-346075">
              <a:lnSpc>
                <a:spcPct val="80000"/>
              </a:lnSpc>
            </a:pPr>
            <a:r>
              <a:rPr lang="en-US" altLang="en-US" sz="3200" dirty="0"/>
              <a:t>Thrice weekly stimulation has been reported as effective as five days/week but with slower improvement &amp; require similar number of sessions.</a:t>
            </a:r>
            <a:r>
              <a:rPr lang="en-US" altLang="en-US" sz="3200" baseline="30000" dirty="0"/>
              <a:t>115</a:t>
            </a:r>
            <a:endParaRPr lang="en-US" altLang="en-US" sz="3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57F96A-3F53-45CA-A046-A4BC0807F72B}"/>
              </a:ext>
            </a:extLst>
          </p:cNvPr>
          <p:cNvSpPr txBox="1"/>
          <p:nvPr/>
        </p:nvSpPr>
        <p:spPr>
          <a:xfrm>
            <a:off x="84084" y="6187440"/>
            <a:ext cx="12036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115. </a:t>
            </a:r>
            <a:r>
              <a:rPr lang="en-US" sz="1400" dirty="0" err="1"/>
              <a:t>Milev</a:t>
            </a:r>
            <a:r>
              <a:rPr lang="en-US" sz="1400" dirty="0"/>
              <a:t> RV, </a:t>
            </a:r>
            <a:r>
              <a:rPr lang="en-US" sz="1400" dirty="0" err="1"/>
              <a:t>Giacobbe</a:t>
            </a:r>
            <a:r>
              <a:rPr lang="en-US" sz="1400" dirty="0"/>
              <a:t> P, Kennedy SH, et al. Canadian Network for Mood and Anxiety Treatments (CANMAT) 2016 Clinical Guidelines for the Management of</a:t>
            </a:r>
          </a:p>
          <a:p>
            <a:r>
              <a:rPr lang="en-US" sz="1400" dirty="0"/>
              <a:t>         Adults with Major Depressive Disorder: Section 4. Neurostimulation Treatments. </a:t>
            </a:r>
            <a:r>
              <a:rPr lang="pl-PL" sz="1400" dirty="0"/>
              <a:t>Can J Psychiatry. 2016;61(9):561-575.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47171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070" y="274333"/>
            <a:ext cx="10515600" cy="1325563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4000" b="1" dirty="0"/>
              <a:t>  </a:t>
            </a:r>
            <a:r>
              <a:rPr lang="en-US" b="1" dirty="0"/>
              <a:t>Repetitive Transcranial Magnetic Stimulation</a:t>
            </a:r>
            <a:r>
              <a:rPr lang="en-US" b="1" baseline="-25000" dirty="0"/>
              <a:t>2</a:t>
            </a:r>
            <a:endParaRPr lang="en-US" sz="4000" b="1" baseline="-25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3342639"/>
          </a:xfrm>
        </p:spPr>
        <p:txBody>
          <a:bodyPr>
            <a:normAutofit/>
          </a:bodyPr>
          <a:lstStyle/>
          <a:p>
            <a:r>
              <a:rPr lang="ms-MY" altLang="en-US" sz="3200" dirty="0"/>
              <a:t>A Cochrane systematic review of 16 RCTs showed no difference between rTMS &amp; sham rTMS in severe MDD except for one time period (after two weeks of treatment).</a:t>
            </a:r>
            <a:r>
              <a:rPr lang="ms-MY" altLang="en-US" sz="3200" baseline="30000" dirty="0"/>
              <a:t>100, level I </a:t>
            </a:r>
          </a:p>
          <a:p>
            <a:r>
              <a:rPr lang="en-US" altLang="en-US" sz="3200" dirty="0"/>
              <a:t>A recent HTA found that </a:t>
            </a:r>
            <a:r>
              <a:rPr lang="en-US" altLang="en-US" sz="3200" dirty="0" err="1"/>
              <a:t>rTMS</a:t>
            </a:r>
            <a:r>
              <a:rPr lang="en-US" altLang="en-US" sz="3200" dirty="0"/>
              <a:t> was more significantly effective in response &amp; remission than sham </a:t>
            </a:r>
            <a:r>
              <a:rPr lang="en-US" altLang="en-US" sz="3200" dirty="0" err="1"/>
              <a:t>rTMS</a:t>
            </a:r>
            <a:r>
              <a:rPr lang="en-US" altLang="en-US" sz="3200" dirty="0"/>
              <a:t> in treatment-resistant MDD.</a:t>
            </a:r>
            <a:r>
              <a:rPr lang="en-US" altLang="en-US" sz="3200" baseline="30000" dirty="0"/>
              <a:t>112, level I</a:t>
            </a:r>
            <a:r>
              <a:rPr lang="en-US" altLang="en-US" baseline="30000" dirty="0"/>
              <a:t> </a:t>
            </a:r>
            <a:endParaRPr lang="en-US" alt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6CA5D52-550C-45B0-8713-146E81CF2034}"/>
              </a:ext>
            </a:extLst>
          </p:cNvPr>
          <p:cNvSpPr txBox="1"/>
          <p:nvPr/>
        </p:nvSpPr>
        <p:spPr>
          <a:xfrm>
            <a:off x="-24130" y="6119336"/>
            <a:ext cx="12192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100. Martin JL, </a:t>
            </a:r>
            <a:r>
              <a:rPr lang="en-US" sz="1400" dirty="0" err="1"/>
              <a:t>Barbanoj</a:t>
            </a:r>
            <a:r>
              <a:rPr lang="en-US" sz="1400" dirty="0"/>
              <a:t> MJ, </a:t>
            </a:r>
            <a:r>
              <a:rPr lang="en-US" sz="1400" dirty="0" err="1"/>
              <a:t>Schlaepfer</a:t>
            </a:r>
            <a:r>
              <a:rPr lang="en-US" sz="1400" dirty="0"/>
              <a:t> TE, et al. Transcranial magnetic stimulation for treating depression. Cochrane Database Syst Rev. 2009(2):CD003493.</a:t>
            </a:r>
          </a:p>
          <a:p>
            <a:r>
              <a:rPr lang="en-US" sz="1400" dirty="0"/>
              <a:t>112. Repetitive Transcranial Magnetic Stimulation for Treatment-Resistant Depression: A Systematic Review and Meta-Analysis of Randomized Controlled Trials. </a:t>
            </a:r>
            <a:r>
              <a:rPr lang="en-US" sz="1400" dirty="0" err="1"/>
              <a:t>Ont</a:t>
            </a:r>
            <a:r>
              <a:rPr lang="en-US" sz="1400" dirty="0"/>
              <a:t> </a:t>
            </a:r>
          </a:p>
          <a:p>
            <a:r>
              <a:rPr lang="en-US" sz="1400" dirty="0"/>
              <a:t>         Health Technol Assess Ser. 2016;16(5):1-66.</a:t>
            </a:r>
          </a:p>
        </p:txBody>
      </p:sp>
    </p:spTree>
    <p:extLst>
      <p:ext uri="{BB962C8B-B14F-4D97-AF65-F5344CB8AC3E}">
        <p14:creationId xmlns:p14="http://schemas.microsoft.com/office/powerpoint/2010/main" val="2962251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4000" b="1" dirty="0"/>
              <a:t>  </a:t>
            </a:r>
            <a:r>
              <a:rPr lang="en-US" b="1" dirty="0"/>
              <a:t>Repetitive Transcranial Magnetic Stimulation</a:t>
            </a:r>
            <a:r>
              <a:rPr lang="en-US" b="1" baseline="-25000" dirty="0"/>
              <a:t>3</a:t>
            </a:r>
            <a:endParaRPr lang="en-US" sz="4000" b="1" baseline="-25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/>
          </a:bodyPr>
          <a:lstStyle/>
          <a:p>
            <a:endParaRPr lang="ms-MY" altLang="en-US" dirty="0"/>
          </a:p>
          <a:p>
            <a:r>
              <a:rPr lang="ms-MY" altLang="en-US" sz="3200" dirty="0"/>
              <a:t>rTMS caused more adverse events e.g. headache, scalp discomfort, GI problems &amp; vertigo than sham.</a:t>
            </a:r>
            <a:r>
              <a:rPr lang="ms-MY" altLang="en-US" baseline="30000" dirty="0"/>
              <a:t>112, level I</a:t>
            </a:r>
            <a:endParaRPr lang="en-US" alt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F7DC90-04DB-4A6A-86B9-28BA01820205}"/>
              </a:ext>
            </a:extLst>
          </p:cNvPr>
          <p:cNvSpPr txBox="1"/>
          <p:nvPr/>
        </p:nvSpPr>
        <p:spPr>
          <a:xfrm>
            <a:off x="-24130" y="6119336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112. Repetitive Transcranial Magnetic Stimulation for Treatment-Resistant Depression: A Systematic Review and Meta-Analysis of Randomized Controlled Trials. </a:t>
            </a:r>
            <a:r>
              <a:rPr lang="en-US" sz="1400" dirty="0" err="1"/>
              <a:t>Ont</a:t>
            </a:r>
            <a:r>
              <a:rPr lang="en-US" sz="1400" dirty="0"/>
              <a:t> </a:t>
            </a:r>
          </a:p>
          <a:p>
            <a:r>
              <a:rPr lang="en-US" sz="1400" dirty="0"/>
              <a:t>         Health Technol Assess Ser. 2016;16(5):1-66.</a:t>
            </a:r>
          </a:p>
        </p:txBody>
      </p:sp>
    </p:spTree>
    <p:extLst>
      <p:ext uri="{BB962C8B-B14F-4D97-AF65-F5344CB8AC3E}">
        <p14:creationId xmlns:p14="http://schemas.microsoft.com/office/powerpoint/2010/main" val="38873180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Transcranial Direct Current Stimulation</a:t>
            </a:r>
            <a:r>
              <a:rPr lang="en-US" b="1" baseline="-25000" dirty="0"/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043679"/>
          </a:xfrm>
        </p:spPr>
        <p:txBody>
          <a:bodyPr>
            <a:normAutofit/>
          </a:bodyPr>
          <a:lstStyle/>
          <a:p>
            <a:pPr marL="342900" lvl="1" indent="-342900"/>
            <a:endParaRPr lang="en-US" sz="3200" dirty="0"/>
          </a:p>
          <a:p>
            <a:pPr marL="233363" indent="-233363"/>
            <a:r>
              <a:rPr lang="en-US" altLang="en-US" sz="3200" dirty="0" err="1"/>
              <a:t>tDCS</a:t>
            </a:r>
            <a:r>
              <a:rPr lang="en-US" altLang="en-US" sz="3200" dirty="0"/>
              <a:t> delivers a continuous low-amplitude electrical current to a specified cortical region of the brain using scalp electrodes. </a:t>
            </a:r>
          </a:p>
          <a:p>
            <a:pPr marL="233363" indent="-233363"/>
            <a:r>
              <a:rPr lang="en-US" altLang="en-US" sz="3200" dirty="0"/>
              <a:t>Repeated use of </a:t>
            </a:r>
            <a:r>
              <a:rPr lang="en-US" altLang="en-US" sz="3200" dirty="0" err="1"/>
              <a:t>tDCS</a:t>
            </a:r>
            <a:r>
              <a:rPr lang="en-US" altLang="en-US" sz="3200" dirty="0"/>
              <a:t> may lead to neuroplasticity effects which are mediated via N-methyl-D-aspartate receptor-dependent mechanisms.</a:t>
            </a:r>
            <a:r>
              <a:rPr lang="en-US" altLang="en-US" baseline="30000" dirty="0"/>
              <a:t>115</a:t>
            </a:r>
            <a:endParaRPr lang="en-US" altLang="en-US" dirty="0"/>
          </a:p>
          <a:p>
            <a:pPr marL="400050" lvl="1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A71C4B-1F6C-405D-B627-B9446EE4C2A4}"/>
              </a:ext>
            </a:extLst>
          </p:cNvPr>
          <p:cNvSpPr txBox="1"/>
          <p:nvPr/>
        </p:nvSpPr>
        <p:spPr>
          <a:xfrm>
            <a:off x="84084" y="6187440"/>
            <a:ext cx="12036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115. </a:t>
            </a:r>
            <a:r>
              <a:rPr lang="en-US" sz="1400" dirty="0" err="1"/>
              <a:t>Milev</a:t>
            </a:r>
            <a:r>
              <a:rPr lang="en-US" sz="1400" dirty="0"/>
              <a:t> RV, </a:t>
            </a:r>
            <a:r>
              <a:rPr lang="en-US" sz="1400" dirty="0" err="1"/>
              <a:t>Giacobbe</a:t>
            </a:r>
            <a:r>
              <a:rPr lang="en-US" sz="1400" dirty="0"/>
              <a:t> P, Kennedy SH, et al. Canadian Network for Mood and Anxiety Treatments (CANMAT) 2016 Clinical Guidelines for the Management of</a:t>
            </a:r>
          </a:p>
          <a:p>
            <a:r>
              <a:rPr lang="en-US" sz="1400" dirty="0"/>
              <a:t>         Adults with Major Depressive Disorder: Section 4. Neurostimulation Treatments. </a:t>
            </a:r>
            <a:r>
              <a:rPr lang="pl-PL" sz="1400" dirty="0"/>
              <a:t>Can J Psychiatry. 2016;61(9):561-575.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711176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Transcranial Direct Current Stimulation</a:t>
            </a:r>
            <a:r>
              <a:rPr lang="en-US" b="1" baseline="-25000" dirty="0"/>
              <a:t>2</a:t>
            </a:r>
            <a:r>
              <a:rPr lang="en-US" b="1" dirty="0"/>
              <a:t>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/>
          </a:bodyPr>
          <a:lstStyle/>
          <a:p>
            <a:pPr marL="342900" lvl="1" indent="-342900"/>
            <a:endParaRPr lang="en-US" sz="3200" dirty="0"/>
          </a:p>
          <a:p>
            <a:r>
              <a:rPr lang="en-US" altLang="en-US" sz="3200" dirty="0"/>
              <a:t>Two meta-analyses demonstrated that </a:t>
            </a:r>
            <a:r>
              <a:rPr lang="en-US" altLang="en-US" sz="3200" dirty="0" err="1"/>
              <a:t>tDCS</a:t>
            </a:r>
            <a:r>
              <a:rPr lang="en-US" altLang="en-US" sz="3200" dirty="0"/>
              <a:t> was significantly more effective in treating moderate to severe MDD than sham. However, those with history of treatment resistance had poorer response to tDCS.</a:t>
            </a:r>
            <a:r>
              <a:rPr lang="en-US" altLang="en-US" sz="3200" baseline="30000" dirty="0"/>
              <a:t>118-119,</a:t>
            </a:r>
            <a:r>
              <a:rPr lang="en-US" altLang="en-US" baseline="30000" dirty="0"/>
              <a:t> level I</a:t>
            </a:r>
            <a:endParaRPr lang="en-US" altLang="en-US" dirty="0"/>
          </a:p>
          <a:p>
            <a:pPr marL="400050" lvl="1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45178E1-330B-4F0B-86B5-A001AA6E90C9}"/>
              </a:ext>
            </a:extLst>
          </p:cNvPr>
          <p:cNvSpPr txBox="1"/>
          <p:nvPr/>
        </p:nvSpPr>
        <p:spPr>
          <a:xfrm>
            <a:off x="-19570" y="5874658"/>
            <a:ext cx="1219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118. </a:t>
            </a:r>
            <a:r>
              <a:rPr lang="en-US" sz="1400" dirty="0" err="1"/>
              <a:t>Brunoni</a:t>
            </a:r>
            <a:r>
              <a:rPr lang="en-US" sz="1400" dirty="0"/>
              <a:t> AR, </a:t>
            </a:r>
            <a:r>
              <a:rPr lang="en-US" sz="1400" dirty="0" err="1"/>
              <a:t>Moffa</a:t>
            </a:r>
            <a:r>
              <a:rPr lang="en-US" sz="1400" dirty="0"/>
              <a:t> AH, </a:t>
            </a:r>
            <a:r>
              <a:rPr lang="en-US" sz="1400" dirty="0" err="1"/>
              <a:t>Fregni</a:t>
            </a:r>
            <a:r>
              <a:rPr lang="en-US" sz="1400" dirty="0"/>
              <a:t> F, et al. Transcranial direct current stimulation for acute major depressive episodes: meta-analysis of individual patient data. Br J</a:t>
            </a:r>
          </a:p>
          <a:p>
            <a:r>
              <a:rPr lang="en-US" sz="1400" dirty="0"/>
              <a:t>         Psychiatry. 2016;208(6):522-531.</a:t>
            </a:r>
          </a:p>
          <a:p>
            <a:r>
              <a:rPr lang="fr-FR" sz="1400" dirty="0"/>
              <a:t>119. </a:t>
            </a:r>
            <a:r>
              <a:rPr lang="fr-FR" sz="1400" dirty="0" err="1"/>
              <a:t>Meron</a:t>
            </a:r>
            <a:r>
              <a:rPr lang="fr-FR" sz="1400" dirty="0"/>
              <a:t> D, </a:t>
            </a:r>
            <a:r>
              <a:rPr lang="fr-FR" sz="1400" dirty="0" err="1"/>
              <a:t>Hedger</a:t>
            </a:r>
            <a:r>
              <a:rPr lang="fr-FR" sz="1400" dirty="0"/>
              <a:t> N, Garner M, et al. </a:t>
            </a:r>
            <a:r>
              <a:rPr lang="fr-FR" sz="1400" dirty="0" err="1"/>
              <a:t>Transcranial</a:t>
            </a:r>
            <a:r>
              <a:rPr lang="fr-FR" sz="1400" dirty="0"/>
              <a:t> direct </a:t>
            </a:r>
            <a:r>
              <a:rPr lang="fr-FR" sz="1400" dirty="0" err="1"/>
              <a:t>current</a:t>
            </a:r>
            <a:r>
              <a:rPr lang="fr-FR" sz="1400" dirty="0"/>
              <a:t> stimulation </a:t>
            </a:r>
            <a:r>
              <a:rPr lang="en-US" sz="1400" dirty="0"/>
              <a:t>(</a:t>
            </a:r>
            <a:r>
              <a:rPr lang="en-US" sz="1400" dirty="0" err="1"/>
              <a:t>tDCS</a:t>
            </a:r>
            <a:r>
              <a:rPr lang="en-US" sz="1400" dirty="0"/>
              <a:t>) in the treatment of depression: Systematic review and meta-analysis of</a:t>
            </a:r>
          </a:p>
          <a:p>
            <a:r>
              <a:rPr lang="en-US" sz="1400" dirty="0"/>
              <a:t>         efficacy and tolerability. </a:t>
            </a:r>
            <a:r>
              <a:rPr lang="en-US" sz="1400" dirty="0" err="1"/>
              <a:t>Neurosci</a:t>
            </a:r>
            <a:r>
              <a:rPr lang="en-US" sz="1400" dirty="0"/>
              <a:t> </a:t>
            </a:r>
            <a:r>
              <a:rPr lang="en-US" sz="1400" dirty="0" err="1"/>
              <a:t>Biobehav</a:t>
            </a:r>
            <a:r>
              <a:rPr lang="en-US" sz="1400" dirty="0"/>
              <a:t> Rev. 2015;57:46-62.</a:t>
            </a:r>
          </a:p>
        </p:txBody>
      </p:sp>
    </p:spTree>
    <p:extLst>
      <p:ext uri="{BB962C8B-B14F-4D97-AF65-F5344CB8AC3E}">
        <p14:creationId xmlns:p14="http://schemas.microsoft.com/office/powerpoint/2010/main" val="4098368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Take Home Messages 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/>
          </a:bodyPr>
          <a:lstStyle/>
          <a:p>
            <a:pPr marL="342900" lvl="1" indent="-342900"/>
            <a:endParaRPr lang="en-US" sz="3200" dirty="0"/>
          </a:p>
          <a:p>
            <a:r>
              <a:rPr lang="en-US" altLang="en-US" sz="3200" dirty="0"/>
              <a:t>ECT is the most established physical treatment in MDD.</a:t>
            </a:r>
          </a:p>
          <a:p>
            <a:r>
              <a:rPr lang="en-US" altLang="en-US" sz="3200" dirty="0"/>
              <a:t>ECT is more effective than </a:t>
            </a:r>
            <a:r>
              <a:rPr lang="en-US" altLang="en-US" sz="3200" dirty="0" err="1"/>
              <a:t>rTMS</a:t>
            </a:r>
            <a:r>
              <a:rPr lang="en-US" altLang="en-US" sz="3200" dirty="0"/>
              <a:t> in response &amp; remission of acute MDD &amp; TRD</a:t>
            </a:r>
          </a:p>
          <a:p>
            <a:r>
              <a:rPr lang="en-US" altLang="en-US" sz="3200" dirty="0"/>
              <a:t>Patient with history of treatment resistance had poorer response to </a:t>
            </a:r>
            <a:r>
              <a:rPr lang="en-US" altLang="en-US" sz="3200" dirty="0" err="1"/>
              <a:t>tDCS</a:t>
            </a:r>
            <a:r>
              <a:rPr lang="en-US" altLang="en-US" sz="3200" dirty="0"/>
              <a:t>.</a:t>
            </a:r>
            <a:endParaRPr lang="en-MY" sz="32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5112731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020C3-9667-4A44-8F12-EC25E3FB27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223404"/>
            <a:ext cx="5577452" cy="3043796"/>
          </a:xfrm>
        </p:spPr>
        <p:txBody>
          <a:bodyPr anchor="b"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</a:t>
            </a:r>
            <a:r>
              <a:rPr lang="en-US" sz="7200" b="1" dirty="0">
                <a:solidFill>
                  <a:schemeClr val="bg1"/>
                </a:solidFill>
              </a:rPr>
              <a:t> </a:t>
            </a:r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AD6120-1CEB-4728-B872-C1759C0DDE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22871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31642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Learning Objectives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3711" y="1767841"/>
            <a:ext cx="9107888" cy="4725034"/>
          </a:xfrm>
        </p:spPr>
        <p:txBody>
          <a:bodyPr>
            <a:normAutofit/>
          </a:bodyPr>
          <a:lstStyle/>
          <a:p>
            <a:pPr marL="342900" lvl="1" indent="-342900"/>
            <a:endParaRPr lang="en-US" sz="3200" dirty="0"/>
          </a:p>
          <a:p>
            <a:pPr marL="342900" lvl="1" indent="-342900"/>
            <a:endParaRPr lang="en-US" sz="3200" dirty="0"/>
          </a:p>
          <a:p>
            <a:pPr marL="0" indent="0">
              <a:buClr>
                <a:schemeClr val="accent4">
                  <a:lumMod val="50000"/>
                </a:schemeClr>
              </a:buClr>
              <a:buNone/>
              <a:defRPr/>
            </a:pPr>
            <a:r>
              <a:rPr lang="en-US" sz="3200" dirty="0"/>
              <a:t>To identify the effectiveness &amp; safety of  physical treatments for MDD.</a:t>
            </a:r>
            <a:endParaRPr lang="en-MY" sz="3200" dirty="0"/>
          </a:p>
          <a:p>
            <a:pPr marL="342900" lvl="1" indent="-342900"/>
            <a:endParaRPr lang="en-MY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 descr="Image result for TICK">
            <a:extLst>
              <a:ext uri="{FF2B5EF4-FFF2-40B4-BE49-F238E27FC236}">
                <a16:creationId xmlns:a16="http://schemas.microsoft.com/office/drawing/2014/main" id="{ED7D423C-79FF-4D30-B689-CC09FA368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763" y="2880936"/>
            <a:ext cx="962851" cy="83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787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	Introduction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270" y="1633856"/>
            <a:ext cx="10919460" cy="472503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200" dirty="0"/>
              <a:t>Physical treatments: non-invasive techniques using electrical or magnetic stimulation targeting specific regions of the brain.</a:t>
            </a:r>
          </a:p>
          <a:p>
            <a:pPr>
              <a:buFont typeface="Arial"/>
              <a:buChar char="•"/>
              <a:defRPr/>
            </a:pPr>
            <a:endParaRPr lang="en-US" sz="1600" dirty="0"/>
          </a:p>
          <a:p>
            <a:pPr>
              <a:buFont typeface="Arial"/>
              <a:buChar char="•"/>
              <a:defRPr/>
            </a:pPr>
            <a:r>
              <a:rPr lang="en-US" sz="3200" dirty="0"/>
              <a:t>Most of these treatments have been studied &amp; are used in patients with treatment-resistant depression (TRD) who have failed to respond to standard treatments.</a:t>
            </a:r>
            <a:r>
              <a:rPr lang="en-US" sz="3200" baseline="30000" dirty="0"/>
              <a:t>115</a:t>
            </a:r>
            <a:endParaRPr lang="en-US" sz="3200" dirty="0"/>
          </a:p>
          <a:p>
            <a:pPr marL="0" indent="0">
              <a:buNone/>
              <a:defRPr/>
            </a:pPr>
            <a:endParaRPr lang="en-US" sz="1600" dirty="0"/>
          </a:p>
          <a:p>
            <a:pPr>
              <a:buFont typeface="Arial"/>
              <a:buChar char="•"/>
              <a:defRPr/>
            </a:pPr>
            <a:r>
              <a:rPr lang="en-US" sz="3200" dirty="0"/>
              <a:t>Types of physical treatments e.g. electroconvulsive therapy (ECT), repetitive </a:t>
            </a:r>
            <a:r>
              <a:rPr lang="en-US" sz="3200" dirty="0" err="1"/>
              <a:t>transmagnetic</a:t>
            </a:r>
            <a:r>
              <a:rPr lang="en-US" sz="3200" dirty="0"/>
              <a:t> stimulation (</a:t>
            </a:r>
            <a:r>
              <a:rPr lang="en-US" sz="3200" dirty="0" err="1"/>
              <a:t>rTMS</a:t>
            </a:r>
            <a:r>
              <a:rPr lang="en-US" sz="3200" dirty="0"/>
              <a:t>) &amp; transcranial direct current stimulation (</a:t>
            </a:r>
            <a:r>
              <a:rPr lang="en-US" sz="3200" dirty="0" err="1"/>
              <a:t>tDCS</a:t>
            </a:r>
            <a:r>
              <a:rPr lang="en-US" sz="3200" dirty="0"/>
              <a:t>).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627E89F-F386-477E-B7EF-83D8162A6E9E}"/>
              </a:ext>
            </a:extLst>
          </p:cNvPr>
          <p:cNvSpPr txBox="1"/>
          <p:nvPr/>
        </p:nvSpPr>
        <p:spPr>
          <a:xfrm>
            <a:off x="0" y="635889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115. </a:t>
            </a:r>
            <a:r>
              <a:rPr lang="en-US" sz="1400" dirty="0" err="1"/>
              <a:t>Milev</a:t>
            </a:r>
            <a:r>
              <a:rPr lang="en-US" sz="1400" dirty="0"/>
              <a:t> RV, </a:t>
            </a:r>
            <a:r>
              <a:rPr lang="en-US" sz="1400" dirty="0" err="1"/>
              <a:t>Giacobbe</a:t>
            </a:r>
            <a:r>
              <a:rPr lang="en-US" sz="1400" dirty="0"/>
              <a:t> P, Kennedy SH, et al. Canadian Network for Mood and Anxiety Treatments (CANMAT) 2016 Clinical Guidelines for the Management of Adults </a:t>
            </a:r>
          </a:p>
          <a:p>
            <a:r>
              <a:rPr lang="en-US" sz="1400" dirty="0"/>
              <a:t>         with Major Depressive Disorder: Section 4. Neurostimulation Treatments. </a:t>
            </a:r>
            <a:r>
              <a:rPr lang="pl-PL" sz="1400" dirty="0"/>
              <a:t>Can J Psychiatry. 2016;61(9):561-575.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05198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Electroconvulsive Therapy</a:t>
            </a:r>
            <a:r>
              <a:rPr lang="en-US" b="1" baseline="-25000" dirty="0"/>
              <a:t>1 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179" y="1690688"/>
            <a:ext cx="11203940" cy="4725034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200" dirty="0"/>
              <a:t>ECT is: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3200" dirty="0"/>
              <a:t>a therapeutic procedure that induces seizure by applying an electrical stimulus to the brain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3200" dirty="0"/>
              <a:t>an established physical treatment in MDD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3200" dirty="0"/>
              <a:t>significantly more effective than sham/simulated ECT or placebo in MDD</a:t>
            </a:r>
            <a:r>
              <a:rPr lang="en-US" sz="3200" baseline="30000" dirty="0"/>
              <a:t>20</a:t>
            </a:r>
            <a:endParaRPr lang="en-US" sz="3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3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3200" dirty="0"/>
              <a:t>In a cohort study, </a:t>
            </a:r>
            <a:r>
              <a:rPr lang="ms-MY" sz="3200" dirty="0"/>
              <a:t>84.21% of pregnant patients with MDD achieved a complete response (CGI-S score</a:t>
            </a:r>
            <a:r>
              <a:rPr lang="en-US" sz="3200" dirty="0"/>
              <a:t> ≤2) with ECT</a:t>
            </a:r>
            <a:r>
              <a:rPr lang="ms-MY" sz="3200" dirty="0"/>
              <a:t>.</a:t>
            </a:r>
            <a:r>
              <a:rPr lang="en-US" sz="3200" baseline="30000" dirty="0"/>
              <a:t>116, level II-2</a:t>
            </a:r>
            <a:endParaRPr lang="en-US" sz="3200" dirty="0"/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121B1D1-D6B8-4EF4-93EC-1E56217CD17A}"/>
              </a:ext>
            </a:extLst>
          </p:cNvPr>
          <p:cNvSpPr txBox="1"/>
          <p:nvPr/>
        </p:nvSpPr>
        <p:spPr>
          <a:xfrm>
            <a:off x="938274" y="6274455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20. </a:t>
            </a:r>
          </a:p>
          <a:p>
            <a:r>
              <a:rPr lang="en-US" sz="1400" dirty="0"/>
              <a:t>116. Bulbul F, </a:t>
            </a:r>
            <a:r>
              <a:rPr lang="en-US" sz="1400" dirty="0" err="1"/>
              <a:t>Copoglu</a:t>
            </a:r>
            <a:r>
              <a:rPr lang="en-US" sz="1400" dirty="0"/>
              <a:t> US, </a:t>
            </a:r>
            <a:r>
              <a:rPr lang="en-US" sz="1400" dirty="0" err="1"/>
              <a:t>Alpak</a:t>
            </a:r>
            <a:r>
              <a:rPr lang="en-US" sz="1400" dirty="0"/>
              <a:t> G, et al. Electroconvulsive therapy in pregnant </a:t>
            </a:r>
            <a:r>
              <a:rPr lang="de-DE" sz="1400" dirty="0"/>
              <a:t>patients. Gen Hosp Psychiatry. 2013;35(6):636-639.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16906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Electroconvulsive Therapy</a:t>
            </a:r>
            <a:r>
              <a:rPr lang="en-US" b="1" baseline="-25000" dirty="0"/>
              <a:t>2</a:t>
            </a:r>
            <a:r>
              <a:rPr lang="en-US" b="1" dirty="0"/>
              <a:t> 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ms-MY" altLang="en-US" sz="3200" dirty="0"/>
              <a:t>Compared with rTMS: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ms-MY" altLang="en-US" dirty="0"/>
              <a:t>ECT is  more effective in response (</a:t>
            </a:r>
            <a:r>
              <a:rPr lang="en-US" altLang="en-US" dirty="0"/>
              <a:t>ARR=36%, 95% CI 14 to 58) &amp; remission </a:t>
            </a:r>
            <a:r>
              <a:rPr lang="ms-MY" altLang="en-US" dirty="0"/>
              <a:t> (HAM-D </a:t>
            </a:r>
            <a:r>
              <a:rPr lang="en-US" altLang="en-US" dirty="0"/>
              <a:t>≤8, </a:t>
            </a:r>
            <a:r>
              <a:rPr lang="ms-MY" altLang="en-US" dirty="0"/>
              <a:t>p=0.006) in acute treatment of MDD.</a:t>
            </a:r>
            <a:r>
              <a:rPr lang="ms-MY" altLang="en-US" baseline="30000" dirty="0"/>
              <a:t>117, level I</a:t>
            </a:r>
            <a:endParaRPr lang="en-US" alt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ms-MY" altLang="en-US" dirty="0"/>
              <a:t>ECT is more effective in MDD with psychosis after two weeks of treatment (SMD=7.90, 95% CI 1.98 to 13.82).</a:t>
            </a:r>
            <a:r>
              <a:rPr lang="ms-MY" altLang="en-US" baseline="30000" dirty="0"/>
              <a:t>100, level I</a:t>
            </a:r>
            <a:endParaRPr lang="en-US" alt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ms-MY" altLang="en-US" dirty="0"/>
              <a:t>ECT is significantly more effective for both response (RR=1.72, 95% CI 0.95 to 3.11)  &amp; remission (RR=1.44, 95% CI 0.64 to 3.23) in treatment-resistant.</a:t>
            </a:r>
            <a:r>
              <a:rPr lang="ms-MY" altLang="en-US" baseline="30000" dirty="0"/>
              <a:t>112, level I</a:t>
            </a:r>
            <a:endParaRPr lang="en-US" altLang="en-US" baseline="30000" dirty="0"/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34EE605-ED6D-4966-82F1-12FF3712A201}"/>
              </a:ext>
            </a:extLst>
          </p:cNvPr>
          <p:cNvSpPr txBox="1"/>
          <p:nvPr/>
        </p:nvSpPr>
        <p:spPr>
          <a:xfrm>
            <a:off x="0" y="5659214"/>
            <a:ext cx="12192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100. Martin JL, </a:t>
            </a:r>
            <a:r>
              <a:rPr lang="en-US" sz="1400" dirty="0" err="1"/>
              <a:t>Barbanoj</a:t>
            </a:r>
            <a:r>
              <a:rPr lang="en-US" sz="1400" dirty="0"/>
              <a:t> MJ, </a:t>
            </a:r>
            <a:r>
              <a:rPr lang="en-US" sz="1400" dirty="0" err="1"/>
              <a:t>Schlaepfer</a:t>
            </a:r>
            <a:r>
              <a:rPr lang="en-US" sz="1400" dirty="0"/>
              <a:t> TE, et al. Transcranial magnetic stimulation for treating depression. Cochrane Database Syst Rev. 2009(2):CD003493.</a:t>
            </a:r>
          </a:p>
          <a:p>
            <a:r>
              <a:rPr lang="en-US" sz="1400" dirty="0"/>
              <a:t>112. Repetitive Transcranial Magnetic Stimulation for Treatment-Resistant Depression: A Systematic Review and Meta-Analysis of Randomized Controlled Trials. </a:t>
            </a:r>
            <a:r>
              <a:rPr lang="en-US" sz="1400" dirty="0" err="1"/>
              <a:t>Ont</a:t>
            </a:r>
            <a:r>
              <a:rPr lang="en-US" sz="1400" dirty="0"/>
              <a:t> </a:t>
            </a:r>
          </a:p>
          <a:p>
            <a:r>
              <a:rPr lang="en-US" sz="1400" dirty="0"/>
              <a:t>         Health Technol Assess Ser. 2016;16(5):1-66.</a:t>
            </a:r>
          </a:p>
          <a:p>
            <a:r>
              <a:rPr lang="en-US" sz="1400" dirty="0"/>
              <a:t>117. </a:t>
            </a:r>
            <a:r>
              <a:rPr lang="en-US" sz="1400" dirty="0" err="1"/>
              <a:t>Eranti</a:t>
            </a:r>
            <a:r>
              <a:rPr lang="en-US" sz="1400" dirty="0"/>
              <a:t> S, </a:t>
            </a:r>
            <a:r>
              <a:rPr lang="en-US" sz="1400" dirty="0" err="1"/>
              <a:t>Mogg</a:t>
            </a:r>
            <a:r>
              <a:rPr lang="en-US" sz="1400" dirty="0"/>
              <a:t> A, Pluck G, et al. A randomized, controlled trial with 6-month follow-up of repetitive transcranial magnetic stimulation and electroconvulsive </a:t>
            </a:r>
          </a:p>
          <a:p>
            <a:r>
              <a:rPr lang="en-US" sz="1400" dirty="0"/>
              <a:t>         therapy for severe depression. Am J Psychiatry. 2007;164(1):73-81.</a:t>
            </a:r>
          </a:p>
        </p:txBody>
      </p:sp>
    </p:spTree>
    <p:extLst>
      <p:ext uri="{BB962C8B-B14F-4D97-AF65-F5344CB8AC3E}">
        <p14:creationId xmlns:p14="http://schemas.microsoft.com/office/powerpoint/2010/main" val="3135760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Electroconvulsive Therapy</a:t>
            </a:r>
            <a:r>
              <a:rPr lang="en-US" b="1" baseline="-25000" dirty="0"/>
              <a:t>3</a:t>
            </a:r>
            <a:r>
              <a:rPr lang="en-US" b="1" dirty="0"/>
              <a:t> 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200" dirty="0"/>
              <a:t>There is no absolute contraindication for ECT.</a:t>
            </a:r>
            <a:r>
              <a:rPr lang="en-US" sz="3200" baseline="30000" dirty="0"/>
              <a:t>21 </a:t>
            </a:r>
            <a:r>
              <a:rPr lang="en-US" sz="3200" dirty="0"/>
              <a:t>However, the relative contraindications are:</a:t>
            </a:r>
            <a:r>
              <a:rPr lang="en-US" sz="3200" baseline="30000" dirty="0"/>
              <a:t>115</a:t>
            </a:r>
            <a:endParaRPr lang="en-US" sz="3200" dirty="0"/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US" sz="3200" dirty="0"/>
              <a:t>cerebral space-occupying lesion 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US" sz="3200" dirty="0"/>
              <a:t>increased intracranial pressure 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US" sz="3200" dirty="0"/>
              <a:t>recent cerebral </a:t>
            </a:r>
            <a:r>
              <a:rPr lang="en-US" sz="3200" dirty="0" err="1"/>
              <a:t>haemorrhage</a:t>
            </a:r>
            <a:endParaRPr lang="en-US" sz="3200" dirty="0"/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US" sz="3200" dirty="0"/>
              <a:t>recent myocardial infarction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US" sz="3200" dirty="0"/>
              <a:t>vascular aneurysm or malformation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US" sz="3200" dirty="0"/>
              <a:t>pheochromocytoma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Arial"/>
              <a:buChar char="•"/>
              <a:defRPr/>
            </a:pPr>
            <a:r>
              <a:rPr lang="en-US" sz="3200" dirty="0"/>
              <a:t>class four or five </a:t>
            </a:r>
            <a:r>
              <a:rPr lang="en-US" sz="3200" dirty="0" err="1"/>
              <a:t>anaesthesia</a:t>
            </a:r>
            <a:r>
              <a:rPr lang="en-US" sz="3200" dirty="0"/>
              <a:t> risk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1C0A6EC-6CEF-47EF-AAB8-93603AE324C3}"/>
              </a:ext>
            </a:extLst>
          </p:cNvPr>
          <p:cNvSpPr txBox="1"/>
          <p:nvPr/>
        </p:nvSpPr>
        <p:spPr>
          <a:xfrm>
            <a:off x="1838960" y="6550224"/>
            <a:ext cx="7995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21. Ministry of Health, Malaysia. CPG Management of Major Depressive Disorder. Putrajaya: </a:t>
            </a:r>
            <a:r>
              <a:rPr lang="en-US" sz="1400" dirty="0" err="1"/>
              <a:t>MoH</a:t>
            </a:r>
            <a:r>
              <a:rPr lang="en-US" sz="1400" dirty="0"/>
              <a:t>; 2007.</a:t>
            </a:r>
          </a:p>
        </p:txBody>
      </p:sp>
    </p:spTree>
    <p:extLst>
      <p:ext uri="{BB962C8B-B14F-4D97-AF65-F5344CB8AC3E}">
        <p14:creationId xmlns:p14="http://schemas.microsoft.com/office/powerpoint/2010/main" val="1580957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Electroconvulsive Therapy</a:t>
            </a:r>
            <a:r>
              <a:rPr lang="en-US" b="1" baseline="-25000" dirty="0"/>
              <a:t>4</a:t>
            </a:r>
            <a:r>
              <a:rPr lang="en-US" b="1" dirty="0"/>
              <a:t> 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 lnSpcReduction="10000"/>
          </a:bodyPr>
          <a:lstStyle/>
          <a:p>
            <a:pPr>
              <a:buFont typeface="Arial"/>
              <a:buChar char="•"/>
              <a:defRPr/>
            </a:pPr>
            <a:r>
              <a:rPr lang="en-US" sz="3200" dirty="0"/>
              <a:t>The side-effects of ECT are mainly cognitive impairments that include short-term retrograde amnesia &amp; anterograde amnesia, &amp; a transient postictal </a:t>
            </a:r>
            <a:r>
              <a:rPr lang="en-US" sz="3200" dirty="0" err="1"/>
              <a:t>confusional</a:t>
            </a:r>
            <a:r>
              <a:rPr lang="en-US" sz="3200" dirty="0"/>
              <a:t> state.</a:t>
            </a:r>
            <a:r>
              <a:rPr lang="en-US" sz="3200" baseline="30000" dirty="0"/>
              <a:t> </a:t>
            </a:r>
          </a:p>
          <a:p>
            <a:pPr>
              <a:buFont typeface="Arial"/>
              <a:buChar char="•"/>
              <a:defRPr/>
            </a:pPr>
            <a:r>
              <a:rPr lang="en-US" sz="3200" dirty="0"/>
              <a:t>Risk of cognitive impairment is lesser in:</a:t>
            </a:r>
          </a:p>
          <a:p>
            <a:pPr marL="803275" lvl="1" indent="-346075">
              <a:buFont typeface="Courier New" panose="02070309020205020404" pitchFamily="49" charset="0"/>
              <a:buChar char="o"/>
              <a:defRPr/>
            </a:pPr>
            <a:r>
              <a:rPr lang="en-US" sz="2800" dirty="0"/>
              <a:t>unilateral ECT vs bilateral ECT</a:t>
            </a:r>
          </a:p>
          <a:p>
            <a:pPr marL="803275" lvl="1" indent="-346075">
              <a:buFont typeface="Courier New" panose="02070309020205020404" pitchFamily="49" charset="0"/>
              <a:buChar char="o"/>
              <a:defRPr/>
            </a:pPr>
            <a:r>
              <a:rPr lang="en-US" sz="2800" dirty="0"/>
              <a:t>lower dose vs higher dose ECT</a:t>
            </a:r>
          </a:p>
          <a:p>
            <a:pPr marL="803275" lvl="1" indent="-346075">
              <a:buFont typeface="Courier New" panose="02070309020205020404" pitchFamily="49" charset="0"/>
              <a:buChar char="o"/>
              <a:defRPr/>
            </a:pPr>
            <a:r>
              <a:rPr lang="en-US" sz="2800" dirty="0"/>
              <a:t>twice a week vs thrice a week ECT</a:t>
            </a:r>
          </a:p>
          <a:p>
            <a:pPr>
              <a:buFont typeface="Arial"/>
              <a:buChar char="•"/>
              <a:defRPr/>
            </a:pPr>
            <a:r>
              <a:rPr lang="en-US" sz="3200" dirty="0"/>
              <a:t>Other side-effects of ECT include headache, muscle soreness &amp; nausea. Serious complications like status epilepticus &amp; laryngospasm can occur.</a:t>
            </a:r>
            <a:r>
              <a:rPr lang="en-US" sz="3200" baseline="30000" dirty="0"/>
              <a:t>21</a:t>
            </a:r>
            <a:endParaRPr lang="en-US" sz="3200" dirty="0"/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2019787-BBFC-4F76-B402-3650210A4F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0581" y="6480015"/>
            <a:ext cx="8010838" cy="3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699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Electroconvulsive Therapy</a:t>
            </a:r>
            <a:r>
              <a:rPr lang="en-US" b="1" baseline="-25000" dirty="0"/>
              <a:t>5</a:t>
            </a:r>
            <a:r>
              <a:rPr lang="en-US" b="1" dirty="0"/>
              <a:t> 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3992879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  <a:defRPr/>
            </a:pPr>
            <a:r>
              <a:rPr lang="ms-MY" sz="3200" dirty="0"/>
              <a:t>ECT has lesser side effects in acute treatment (p=0.02)</a:t>
            </a:r>
            <a:r>
              <a:rPr lang="ms-MY" sz="3200" baseline="30000" dirty="0"/>
              <a:t>117, level I</a:t>
            </a:r>
            <a:r>
              <a:rPr lang="ms-MY" sz="3200" dirty="0"/>
              <a:t> but causes more cognitive impairment compared with rTMS in MDD (p= 0.07).</a:t>
            </a:r>
            <a:r>
              <a:rPr lang="ms-MY" sz="3200" baseline="30000" dirty="0"/>
              <a:t>112, level I</a:t>
            </a:r>
            <a:endParaRPr lang="en-US" sz="3200" dirty="0"/>
          </a:p>
          <a:p>
            <a:pPr marL="0" indent="0">
              <a:buNone/>
              <a:defRPr/>
            </a:pPr>
            <a:endParaRPr lang="en-US" sz="3200" dirty="0"/>
          </a:p>
          <a:p>
            <a:pPr>
              <a:buFont typeface="Arial"/>
              <a:buChar char="•"/>
              <a:defRPr/>
            </a:pPr>
            <a:r>
              <a:rPr lang="en-US" sz="3200" dirty="0"/>
              <a:t>Although maintenance ECT helps to sustain symptom reduction &amp; reduce </a:t>
            </a:r>
            <a:r>
              <a:rPr lang="en-US" sz="3200" dirty="0" err="1"/>
              <a:t>hospitalisation</a:t>
            </a:r>
            <a:r>
              <a:rPr lang="en-US" sz="3200" dirty="0"/>
              <a:t> rates in chronic TRD, there is little evidence to show that it is more beneficial than pharmacotherapy.</a:t>
            </a:r>
            <a:r>
              <a:rPr lang="en-US" sz="3200" baseline="30000" dirty="0"/>
              <a:t>21</a:t>
            </a:r>
            <a:endParaRPr lang="en-US" sz="3200" dirty="0"/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9F133FF-EF7E-482F-9404-494FFBEB1EE8}"/>
              </a:ext>
            </a:extLst>
          </p:cNvPr>
          <p:cNvSpPr txBox="1"/>
          <p:nvPr/>
        </p:nvSpPr>
        <p:spPr>
          <a:xfrm>
            <a:off x="0" y="5659214"/>
            <a:ext cx="12192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  21. Ministry of Health, Malaysia. CPG Management of Major Depressive Disorder. Putrajaya: </a:t>
            </a:r>
            <a:r>
              <a:rPr lang="en-US" sz="1400" dirty="0" err="1"/>
              <a:t>MoH</a:t>
            </a:r>
            <a:r>
              <a:rPr lang="en-US" sz="1400" dirty="0"/>
              <a:t>; 2007.</a:t>
            </a:r>
          </a:p>
          <a:p>
            <a:r>
              <a:rPr lang="en-US" sz="1400" dirty="0"/>
              <a:t>112. Repetitive Transcranial Magnetic Stimulation for Treatment-Resistant Depression: A Systematic Review and Meta-Analysis of Randomized Controlled Trials. </a:t>
            </a:r>
            <a:r>
              <a:rPr lang="en-US" sz="1400" dirty="0" err="1"/>
              <a:t>Ont</a:t>
            </a:r>
            <a:r>
              <a:rPr lang="en-US" sz="1400" dirty="0"/>
              <a:t> </a:t>
            </a:r>
          </a:p>
          <a:p>
            <a:r>
              <a:rPr lang="en-US" sz="1400" dirty="0"/>
              <a:t>         Health Technol Assess Ser. 2016;16(5):1-66.</a:t>
            </a:r>
          </a:p>
          <a:p>
            <a:r>
              <a:rPr lang="en-US" sz="1400" dirty="0"/>
              <a:t>117. </a:t>
            </a:r>
            <a:r>
              <a:rPr lang="en-US" sz="1400" dirty="0" err="1"/>
              <a:t>Eranti</a:t>
            </a:r>
            <a:r>
              <a:rPr lang="en-US" sz="1400" dirty="0"/>
              <a:t> S, </a:t>
            </a:r>
            <a:r>
              <a:rPr lang="en-US" sz="1400" dirty="0" err="1"/>
              <a:t>Mogg</a:t>
            </a:r>
            <a:r>
              <a:rPr lang="en-US" sz="1400" dirty="0"/>
              <a:t> A, Pluck G, et al. A randomized, controlled trial with 6-month follow-up of repetitive transcranial magnetic stimulation and electroconvulsive </a:t>
            </a:r>
          </a:p>
          <a:p>
            <a:r>
              <a:rPr lang="en-US" sz="1400" dirty="0"/>
              <a:t>         therapy for severe depression. Am J Psychiatry. 2007;164(1):73-81.</a:t>
            </a:r>
          </a:p>
        </p:txBody>
      </p:sp>
    </p:spTree>
    <p:extLst>
      <p:ext uri="{BB962C8B-B14F-4D97-AF65-F5344CB8AC3E}">
        <p14:creationId xmlns:p14="http://schemas.microsoft.com/office/powerpoint/2010/main" val="3517764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Electroconvulsive Therapy</a:t>
            </a:r>
            <a:r>
              <a:rPr lang="en-US" b="1" baseline="-25000" dirty="0"/>
              <a:t>6</a:t>
            </a:r>
            <a:r>
              <a:rPr lang="en-US" b="1" dirty="0"/>
              <a:t> 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21A426B-0300-4920-9910-65E421629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9104" y="1878674"/>
            <a:ext cx="8773791" cy="409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2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1394</Words>
  <Application>Microsoft Office PowerPoint</Application>
  <PresentationFormat>Widescreen</PresentationFormat>
  <Paragraphs>102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Aharoni</vt:lpstr>
      <vt:lpstr>Arial</vt:lpstr>
      <vt:lpstr>Calibri</vt:lpstr>
      <vt:lpstr>Calibri Light</vt:lpstr>
      <vt:lpstr>Courier New</vt:lpstr>
      <vt:lpstr>Office Theme</vt:lpstr>
      <vt:lpstr>PowerPoint Presentation</vt:lpstr>
      <vt:lpstr>   Learning Objectives </vt:lpstr>
      <vt:lpstr>    Introduction </vt:lpstr>
      <vt:lpstr>  Electroconvulsive Therapy1  </vt:lpstr>
      <vt:lpstr>  Electroconvulsive Therapy2  </vt:lpstr>
      <vt:lpstr>  Electroconvulsive Therapy3  </vt:lpstr>
      <vt:lpstr>  Electroconvulsive Therapy4  </vt:lpstr>
      <vt:lpstr>  Electroconvulsive Therapy5  </vt:lpstr>
      <vt:lpstr>  Electroconvulsive Therapy6  </vt:lpstr>
      <vt:lpstr>  Electroconvulsive Therapy7  </vt:lpstr>
      <vt:lpstr>  Repetitive Transcranial Magnetic Stimulation1</vt:lpstr>
      <vt:lpstr>  Repetitive Transcranial Magnetic Stimulation2</vt:lpstr>
      <vt:lpstr>  Repetitive Transcranial Magnetic Stimulation3</vt:lpstr>
      <vt:lpstr> Transcranial Direct Current Stimulation1</vt:lpstr>
      <vt:lpstr> Transcranial Direct Current Stimulation2 </vt:lpstr>
      <vt:lpstr>   Take Home Messages  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siti mohtar</dc:creator>
  <cp:lastModifiedBy>siti mohtar</cp:lastModifiedBy>
  <cp:revision>11</cp:revision>
  <cp:lastPrinted>2020-09-17T01:33:43Z</cp:lastPrinted>
  <dcterms:created xsi:type="dcterms:W3CDTF">2020-01-30T07:50:53Z</dcterms:created>
  <dcterms:modified xsi:type="dcterms:W3CDTF">2020-09-17T01:34:03Z</dcterms:modified>
</cp:coreProperties>
</file>